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  <p:sldId id="274" r:id="rId12"/>
    <p:sldId id="275" r:id="rId13"/>
    <p:sldId id="276" r:id="rId14"/>
    <p:sldId id="277" r:id="rId15"/>
    <p:sldId id="278" r:id="rId16"/>
    <p:sldId id="268" r:id="rId17"/>
    <p:sldId id="280" r:id="rId18"/>
    <p:sldId id="282" r:id="rId19"/>
    <p:sldId id="279" r:id="rId20"/>
    <p:sldId id="283" r:id="rId21"/>
    <p:sldId id="272" r:id="rId22"/>
    <p:sldId id="269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78" autoAdjust="0"/>
    <p:restoredTop sz="87106" autoAdjust="0"/>
  </p:normalViewPr>
  <p:slideViewPr>
    <p:cSldViewPr>
      <p:cViewPr varScale="1">
        <p:scale>
          <a:sx n="74" d="100"/>
          <a:sy n="74" d="100"/>
        </p:scale>
        <p:origin x="-9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41CDE-1EEE-4CA4-9E40-1DC9C6110015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03DF5-A935-4532-8526-138CDBD830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10F2-4147-4849-86CC-0EE78A24938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10F2-4147-4849-86CC-0EE78A24938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10F2-4147-4849-86CC-0EE78A24938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10F2-4147-4849-86CC-0EE78A24938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510F2-4147-4849-86CC-0EE78A24938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03DF5-A935-4532-8526-138CDBD830C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984FF-9E95-4D3C-A97C-2214EDE35961}" type="datetimeFigureOut">
              <a:rPr lang="en-US" smtClean="0"/>
              <a:pPr/>
              <a:t>12/9/2008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BC382-EBB5-4957-8585-C567CD3145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u="sng" dirty="0"/>
              <a:t>A </a:t>
            </a:r>
            <a:r>
              <a:rPr lang="en-US" b="1" i="1" u="sng" dirty="0" err="1"/>
              <a:t>Locational</a:t>
            </a:r>
            <a:r>
              <a:rPr lang="en-US" b="1" i="1" u="sng" dirty="0"/>
              <a:t> Analysis for Future Commercial and Industrial Development in San Marcos, </a:t>
            </a:r>
            <a:r>
              <a:rPr lang="en-US" b="1" i="1" u="sng" dirty="0" err="1"/>
              <a:t>Tx</a:t>
            </a:r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34000"/>
            <a:ext cx="6400800" cy="1752600"/>
          </a:xfrm>
        </p:spPr>
        <p:txBody>
          <a:bodyPr/>
          <a:lstStyle/>
          <a:p>
            <a:r>
              <a:rPr lang="en-US" dirty="0" smtClean="0"/>
              <a:t>Planning for the future.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2514600"/>
            <a:ext cx="42672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Methods: Weighted Overlay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600200"/>
            <a:ext cx="7010400" cy="29718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smtClean="0">
                <a:solidFill>
                  <a:schemeClr val="tx1"/>
                </a:solidFill>
              </a:rPr>
              <a:t>Overlay: distance to major highways, distance to the city’s water mains, the distance from the city’s wastewater interceptors, the distance from three phase transmission lines, and the slope of the land.</a:t>
            </a:r>
          </a:p>
          <a:p>
            <a:pPr algn="l">
              <a:buFont typeface="Arial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</a:rPr>
              <a:t>Eliminated unusable land that is in the 100 year Floodplain, an occupied property, or above the Edwards Aquifer  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Vector to Raster Conversion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Spatial Analyst tool</a:t>
            </a:r>
          </a:p>
          <a:p>
            <a:endParaRPr lang="en-US" sz="1800" dirty="0" smtClean="0"/>
          </a:p>
          <a:p>
            <a:r>
              <a:rPr lang="en-US" sz="1800" dirty="0" smtClean="0"/>
              <a:t>Defined the raster layers to 95.342 feet</a:t>
            </a:r>
          </a:p>
          <a:p>
            <a:endParaRPr lang="en-US" sz="1800" dirty="0"/>
          </a:p>
          <a:p>
            <a:r>
              <a:rPr lang="en-US" sz="1800" dirty="0" smtClean="0"/>
              <a:t>Converted the DEM to slope</a:t>
            </a:r>
          </a:p>
          <a:p>
            <a:endParaRPr lang="en-US" sz="1800" dirty="0"/>
          </a:p>
          <a:p>
            <a:r>
              <a:rPr lang="en-US" sz="1800" dirty="0" smtClean="0"/>
              <a:t>Vector to Raster: created binary </a:t>
            </a:r>
            <a:r>
              <a:rPr lang="en-US" sz="1800" dirty="0" err="1" smtClean="0"/>
              <a:t>rasters</a:t>
            </a:r>
            <a:r>
              <a:rPr lang="en-US" sz="1800" dirty="0" smtClean="0"/>
              <a:t> for the 100 year floodplain, the occupied property, and the Edwards Aquifer</a:t>
            </a:r>
          </a:p>
          <a:p>
            <a:endParaRPr lang="en-US" sz="1800" dirty="0"/>
          </a:p>
          <a:p>
            <a:r>
              <a:rPr lang="en-US" sz="1800" dirty="0" smtClean="0"/>
              <a:t>Straight line distance: Major highways, three phase transmission lines, water mains, and wastewater interceptors.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Reclassifying the Layers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Reclassified the slope and the distance from the infrastructure in a 10 to 1 scale</a:t>
            </a:r>
          </a:p>
          <a:p>
            <a:endParaRPr lang="en-US" sz="1800" dirty="0"/>
          </a:p>
          <a:p>
            <a:r>
              <a:rPr lang="en-US" sz="1800" dirty="0" smtClean="0"/>
              <a:t>The shortest distance from the infrastructure received a value of 10</a:t>
            </a:r>
          </a:p>
          <a:p>
            <a:endParaRPr lang="en-US" sz="1800" dirty="0"/>
          </a:p>
          <a:p>
            <a:r>
              <a:rPr lang="en-US" sz="1800" dirty="0" smtClean="0"/>
              <a:t>Distance from infrastructure divided into 10 equal intervals at about half mile</a:t>
            </a:r>
          </a:p>
          <a:p>
            <a:endParaRPr lang="en-US" sz="1800" dirty="0"/>
          </a:p>
          <a:p>
            <a:r>
              <a:rPr lang="en-US" sz="1800" dirty="0" smtClean="0"/>
              <a:t>The smallest slope received a value of 10</a:t>
            </a:r>
          </a:p>
          <a:p>
            <a:endParaRPr lang="en-US" sz="1800" dirty="0"/>
          </a:p>
          <a:p>
            <a:r>
              <a:rPr lang="en-US" sz="1800" dirty="0" smtClean="0"/>
              <a:t>The slope of the land was divided into 10 equal intervals at about .87 percent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Weighted Overlay Process</a:t>
            </a:r>
            <a:endParaRPr lang="en-US" sz="2400" dirty="0"/>
          </a:p>
        </p:txBody>
      </p:sp>
      <p:pic>
        <p:nvPicPr>
          <p:cNvPr id="4" name="Content Placeholder 3" descr="flow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90800" y="1066800"/>
            <a:ext cx="4110868" cy="53199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Our results can be separated into two categories</a:t>
            </a:r>
          </a:p>
          <a:p>
            <a:endParaRPr lang="en-US" sz="2000" dirty="0" smtClean="0"/>
          </a:p>
          <a:p>
            <a:r>
              <a:rPr lang="en-US" sz="2000" dirty="0" smtClean="0"/>
              <a:t>Macro Analysis results</a:t>
            </a:r>
          </a:p>
          <a:p>
            <a:endParaRPr lang="en-US" sz="2000" dirty="0" smtClean="0"/>
          </a:p>
          <a:p>
            <a:r>
              <a:rPr lang="en-US" sz="2000" dirty="0" smtClean="0"/>
              <a:t>Micro Analysis results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Macro Analysis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/>
              <a:t>The suitability map </a:t>
            </a:r>
            <a:r>
              <a:rPr lang="en-US" sz="3200" dirty="0" smtClean="0"/>
              <a:t>focuses on weighted distances of city </a:t>
            </a:r>
            <a:r>
              <a:rPr lang="en-US" sz="3200" dirty="0" smtClean="0"/>
              <a:t>infrastructure, </a:t>
            </a:r>
            <a:r>
              <a:rPr lang="en-US" sz="3200" dirty="0" smtClean="0"/>
              <a:t>select physical features, and vacancy classification.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Calculations were performed to show percent and </a:t>
            </a:r>
            <a:r>
              <a:rPr lang="en-US" dirty="0" smtClean="0"/>
              <a:t>acreage </a:t>
            </a:r>
            <a:r>
              <a:rPr lang="en-US" dirty="0" smtClean="0"/>
              <a:t>of suitability within each </a:t>
            </a:r>
            <a:r>
              <a:rPr lang="en-US" dirty="0" smtClean="0"/>
              <a:t>parcel.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chart </a:t>
            </a:r>
            <a:r>
              <a:rPr lang="en-US" dirty="0" smtClean="0"/>
              <a:t>shows </a:t>
            </a:r>
            <a:r>
              <a:rPr lang="en-US" dirty="0" smtClean="0"/>
              <a:t>the percent of land deemed suitable and acres of parcel suitable </a:t>
            </a:r>
            <a:r>
              <a:rPr lang="en-US" dirty="0" smtClean="0"/>
              <a:t>from </a:t>
            </a:r>
            <a:r>
              <a:rPr lang="en-US" dirty="0" smtClean="0"/>
              <a:t>this process.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Suitability Map and Criteria</a:t>
            </a:r>
            <a:endParaRPr lang="en-US" dirty="0"/>
          </a:p>
        </p:txBody>
      </p:sp>
      <p:pic>
        <p:nvPicPr>
          <p:cNvPr id="3074" name="Picture 2" descr="C:\Users\Jared\Desktop\Final Deliverables\Maps\Suitability Map &amp; Criter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990599"/>
            <a:ext cx="6096000" cy="5714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Macro Analysis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suitability map </a:t>
            </a:r>
            <a:r>
              <a:rPr lang="en-US" dirty="0" smtClean="0"/>
              <a:t>focuses on weighted distances of city </a:t>
            </a:r>
            <a:r>
              <a:rPr lang="en-US" dirty="0" smtClean="0"/>
              <a:t>infrastructure, </a:t>
            </a:r>
            <a:r>
              <a:rPr lang="en-US" dirty="0" smtClean="0"/>
              <a:t>select physical features, and vacancy classification.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Calculations were performed to show percent and </a:t>
            </a:r>
            <a:r>
              <a:rPr lang="en-US" sz="3200" dirty="0" smtClean="0"/>
              <a:t>acreage </a:t>
            </a:r>
            <a:r>
              <a:rPr lang="en-US" sz="3200" dirty="0" smtClean="0"/>
              <a:t>of suitability within each </a:t>
            </a:r>
            <a:r>
              <a:rPr lang="en-US" sz="3200" dirty="0" smtClean="0"/>
              <a:t>parcel.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chart </a:t>
            </a:r>
            <a:r>
              <a:rPr lang="en-US" dirty="0" smtClean="0"/>
              <a:t>shows </a:t>
            </a:r>
            <a:r>
              <a:rPr lang="en-US" dirty="0" smtClean="0"/>
              <a:t>the percent of land deemed suitable and acres of parcel suitable </a:t>
            </a:r>
            <a:r>
              <a:rPr lang="en-US" dirty="0" smtClean="0"/>
              <a:t>from </a:t>
            </a:r>
            <a:r>
              <a:rPr lang="en-US" dirty="0" smtClean="0"/>
              <a:t>this process. 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Parcels Containing Suitability</a:t>
            </a:r>
            <a:endParaRPr lang="en-US" dirty="0"/>
          </a:p>
        </p:txBody>
      </p:sp>
      <p:pic>
        <p:nvPicPr>
          <p:cNvPr id="2050" name="Picture 2" descr="C:\Users\Jared\Desktop\Final Deliverables\Maps\Parcels Containing Suitabil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239000" cy="5593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1981200"/>
            <a:ext cx="708660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Philip Ramirez </a:t>
            </a:r>
            <a:r>
              <a:rPr lang="en-US" dirty="0" smtClean="0"/>
              <a:t>(Team Manager)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Paul Daugherty </a:t>
            </a:r>
            <a:r>
              <a:rPr lang="en-US" dirty="0" smtClean="0"/>
              <a:t>(Assistant Manager/GIS Analyst)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Jared Reid </a:t>
            </a:r>
            <a:r>
              <a:rPr lang="en-US" dirty="0" smtClean="0"/>
              <a:t>(Webmaster/GIS Analyst)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400" dirty="0" smtClean="0"/>
              <a:t>Jeff Ivy </a:t>
            </a:r>
            <a:r>
              <a:rPr lang="en-US" dirty="0" smtClean="0"/>
              <a:t>(GIS Analyst)</a:t>
            </a:r>
          </a:p>
          <a:p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Central</a:t>
            </a:r>
            <a:r>
              <a:rPr lang="en-US" baseline="0" dirty="0" smtClean="0"/>
              <a:t> Texas Consulting Team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 smtClean="0"/>
              <a:t>Macro Analysis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772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suitability map </a:t>
            </a:r>
            <a:r>
              <a:rPr lang="en-US" dirty="0" smtClean="0"/>
              <a:t>focuses on weighted distances of city </a:t>
            </a:r>
            <a:r>
              <a:rPr lang="en-US" dirty="0" smtClean="0"/>
              <a:t>infrastructure, </a:t>
            </a:r>
            <a:r>
              <a:rPr lang="en-US" dirty="0" smtClean="0"/>
              <a:t>select physical features, and vacancy classification.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Calculations were performed to show percent and </a:t>
            </a:r>
            <a:r>
              <a:rPr lang="en-US" dirty="0" smtClean="0"/>
              <a:t>acreage </a:t>
            </a:r>
            <a:r>
              <a:rPr lang="en-US" dirty="0" smtClean="0"/>
              <a:t>of suitability within each </a:t>
            </a:r>
            <a:r>
              <a:rPr lang="en-US" dirty="0" smtClean="0"/>
              <a:t>parcel.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chart </a:t>
            </a:r>
            <a:r>
              <a:rPr lang="en-US" sz="3200" dirty="0" smtClean="0"/>
              <a:t>shows </a:t>
            </a:r>
            <a:r>
              <a:rPr lang="en-US" sz="3200" dirty="0" smtClean="0"/>
              <a:t>the </a:t>
            </a:r>
            <a:r>
              <a:rPr lang="en-US" sz="3200" dirty="0" smtClean="0"/>
              <a:t>percentage of land </a:t>
            </a:r>
            <a:r>
              <a:rPr lang="en-US" sz="3200" dirty="0" smtClean="0"/>
              <a:t>and </a:t>
            </a:r>
            <a:r>
              <a:rPr lang="en-US" sz="3200" dirty="0" smtClean="0"/>
              <a:t>the number of acres deemed suitable from the selected parcels.</a:t>
            </a: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981200"/>
            <a:ext cx="70104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txBody>
          <a:bodyPr/>
          <a:lstStyle/>
          <a:p>
            <a:r>
              <a:rPr lang="en-US" dirty="0" smtClean="0"/>
              <a:t>Micro Analysis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2098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The Micro Analysis report </a:t>
            </a:r>
            <a:r>
              <a:rPr lang="en-US" dirty="0" smtClean="0"/>
              <a:t>offers more </a:t>
            </a:r>
            <a:r>
              <a:rPr lang="en-US" dirty="0" smtClean="0"/>
              <a:t>detailed information about each </a:t>
            </a:r>
            <a:r>
              <a:rPr lang="en-US" dirty="0" smtClean="0"/>
              <a:t>parcel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 smtClean="0"/>
              <a:t>digital photo </a:t>
            </a:r>
            <a:r>
              <a:rPr lang="en-US" dirty="0" smtClean="0"/>
              <a:t>taken of the selected sites shows what clearing may be needed.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The results of the </a:t>
            </a:r>
            <a:r>
              <a:rPr lang="en-US" dirty="0" smtClean="0"/>
              <a:t>Micro Analysis offer </a:t>
            </a:r>
            <a:r>
              <a:rPr lang="en-US" dirty="0" smtClean="0"/>
              <a:t>supplemental information </a:t>
            </a:r>
            <a:r>
              <a:rPr lang="en-US" dirty="0" smtClean="0"/>
              <a:t>about </a:t>
            </a:r>
            <a:r>
              <a:rPr lang="en-US" dirty="0" smtClean="0"/>
              <a:t>the selected parcels of the Macro Analysis suitability </a:t>
            </a:r>
            <a:r>
              <a:rPr lang="en-US" dirty="0" smtClean="0"/>
              <a:t>findings.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1447800"/>
            <a:ext cx="84582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dirty="0" smtClean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The main objective of this study was to identify at least 10 parcels of land either within or adjacent to the city limits of San Marcos that are a minimum of 15 acres, and would be most suitable for large industrial or commercial businesses to be developed in the city.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 smtClean="0">
              <a:latin typeface="Cambria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Project Objective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6002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Levy</a:t>
            </a:r>
            <a:r>
              <a:rPr lang="en-US" dirty="0"/>
              <a:t>, J. 2006. </a:t>
            </a:r>
            <a:r>
              <a:rPr lang="en-US" i="1" dirty="0"/>
              <a:t>Contemporary Urban Planning. </a:t>
            </a:r>
            <a:r>
              <a:rPr lang="en-US" dirty="0"/>
              <a:t>p. 352 New Jersey: Prentice Hall.</a:t>
            </a:r>
          </a:p>
        </p:txBody>
      </p:sp>
      <p:pic>
        <p:nvPicPr>
          <p:cNvPr id="4" name="Picture 3" descr="bookImageLev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200"/>
            <a:ext cx="2438400" cy="322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2514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Middle Range Model – the process of scanning an area to understand where to look with greater detail.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396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Foundation for Macro and Micro Analysis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Literature Review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Malczewski</a:t>
            </a:r>
            <a:r>
              <a:rPr lang="en-US" dirty="0"/>
              <a:t>, J.  1999.  </a:t>
            </a:r>
            <a:r>
              <a:rPr lang="en-US" i="1" dirty="0"/>
              <a:t>GIS and </a:t>
            </a:r>
            <a:r>
              <a:rPr lang="en-US" i="1" dirty="0" smtClean="0"/>
              <a:t>Multi criteria </a:t>
            </a:r>
            <a:r>
              <a:rPr lang="en-US" i="1" dirty="0"/>
              <a:t>Decision Analysis. </a:t>
            </a:r>
            <a:r>
              <a:rPr lang="en-US" dirty="0"/>
              <a:t>“Information and Decision Making” p.69 New York:  John Wiley &amp; Sons, Inc.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962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Foundation for Macro and Micro Analysis</a:t>
            </a:r>
          </a:p>
          <a:p>
            <a:endParaRPr lang="en-US" dirty="0"/>
          </a:p>
        </p:txBody>
      </p:sp>
      <p:pic>
        <p:nvPicPr>
          <p:cNvPr id="7" name="Picture 6" descr="bookImageoth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14600"/>
            <a:ext cx="2281187" cy="3439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447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Projection: State_Plane_South_Central4204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9812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Coordinate System: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5052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can be organized into three categories: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Infrastructure</a:t>
            </a:r>
          </a:p>
          <a:p>
            <a:pPr marL="342900" indent="-342900">
              <a:buAutoNum type="arabicPeriod"/>
            </a:pPr>
            <a:r>
              <a:rPr lang="en-US" dirty="0" smtClean="0"/>
              <a:t>Physical Features</a:t>
            </a:r>
          </a:p>
          <a:p>
            <a:pPr marL="342900" indent="-342900">
              <a:buAutoNum type="arabicPeriod"/>
            </a:pPr>
            <a:r>
              <a:rPr lang="en-US" dirty="0" smtClean="0"/>
              <a:t>Boundaries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Infrastructure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1225689"/>
            <a:ext cx="518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/>
              <a:t>Transmission Lines</a:t>
            </a:r>
            <a:endParaRPr lang="en-US" dirty="0"/>
          </a:p>
          <a:p>
            <a:r>
              <a:rPr lang="en-US" dirty="0"/>
              <a:t>Source:  Joan Hickey from the city of San Marcos</a:t>
            </a:r>
          </a:p>
          <a:p>
            <a:r>
              <a:rPr lang="en-US" dirty="0"/>
              <a:t>	        LCRA (</a:t>
            </a:r>
            <a:r>
              <a:rPr lang="en-US" dirty="0" err="1"/>
              <a:t>Pedernales</a:t>
            </a:r>
            <a:r>
              <a:rPr lang="en-US" dirty="0"/>
              <a:t> Electric)</a:t>
            </a:r>
          </a:p>
          <a:p>
            <a:r>
              <a:rPr lang="en-US" dirty="0"/>
              <a:t>	        Bluebonnet Electric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Water Main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Waste Water Interceptors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Roads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Road Network Layer</a:t>
            </a:r>
            <a:endParaRPr lang="en-US" dirty="0"/>
          </a:p>
          <a:p>
            <a:r>
              <a:rPr lang="en-US" dirty="0"/>
              <a:t>Source: ESRI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Buildings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Physical Feature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828800"/>
            <a:ext cx="6629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/>
              <a:t>Floodplains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DEM </a:t>
            </a:r>
            <a:r>
              <a:rPr lang="en-US" dirty="0"/>
              <a:t>(Digital Elevation Model)</a:t>
            </a:r>
          </a:p>
          <a:p>
            <a:r>
              <a:rPr lang="en-US" dirty="0"/>
              <a:t>Source: USGS’s Seamless Server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Contours</a:t>
            </a:r>
            <a:endParaRPr lang="en-US" dirty="0"/>
          </a:p>
          <a:p>
            <a:r>
              <a:rPr lang="en-US" dirty="0"/>
              <a:t>Source: Capital Area Metropolitan Planning Organization’s (CAPCOG)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Aquifer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Boundary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678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/>
              <a:t>City Limit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ETJ Boundary</a:t>
            </a:r>
            <a:endParaRPr lang="en-US" dirty="0"/>
          </a:p>
          <a:p>
            <a:r>
              <a:rPr lang="en-US" dirty="0"/>
              <a:t>Source: Joan Hickey from the city of San Marcos</a:t>
            </a:r>
            <a:r>
              <a:rPr lang="en-US" u="sng" dirty="0"/>
              <a:t> 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Parcel Layer</a:t>
            </a:r>
            <a:endParaRPr lang="en-US" dirty="0"/>
          </a:p>
          <a:p>
            <a:r>
              <a:rPr lang="en-US" dirty="0" smtClean="0"/>
              <a:t>Source: Joan Hickey from the city of San Marcos</a:t>
            </a:r>
            <a:endParaRPr lang="en-US" dirty="0"/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Vacant Parcels</a:t>
            </a:r>
            <a:endParaRPr lang="en-US" dirty="0"/>
          </a:p>
          <a:p>
            <a:r>
              <a:rPr lang="en-US" dirty="0"/>
              <a:t>Source: Capital Area Metropolitan Planning Organization’s (CAPCOG)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Zoning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u="sng" dirty="0"/>
              <a:t>Future land use</a:t>
            </a:r>
            <a:endParaRPr lang="en-US" dirty="0"/>
          </a:p>
          <a:p>
            <a:r>
              <a:rPr lang="en-US" dirty="0"/>
              <a:t>Source: Joan Hickey from the city of San Marcos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657</Words>
  <Application>Microsoft Office PowerPoint</Application>
  <PresentationFormat>On-screen Show (4:3)</PresentationFormat>
  <Paragraphs>150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A Locational Analysis for Future Commercial and Industrial Development in San Marcos, Tx </vt:lpstr>
      <vt:lpstr>Central Texas Consulting Team</vt:lpstr>
      <vt:lpstr>Project Objective</vt:lpstr>
      <vt:lpstr>Literature Review</vt:lpstr>
      <vt:lpstr>Literature Review</vt:lpstr>
      <vt:lpstr>Data</vt:lpstr>
      <vt:lpstr>Infrastructure Data</vt:lpstr>
      <vt:lpstr>Physical Feature Data</vt:lpstr>
      <vt:lpstr>Boundary Data</vt:lpstr>
      <vt:lpstr>Methodology</vt:lpstr>
      <vt:lpstr>Methods: Weighted Overlay</vt:lpstr>
      <vt:lpstr>Vector to Raster Conversion</vt:lpstr>
      <vt:lpstr>Reclassifying the Layers</vt:lpstr>
      <vt:lpstr>The Weighted Overlay Process</vt:lpstr>
      <vt:lpstr>Results</vt:lpstr>
      <vt:lpstr>Macro Analysis Results</vt:lpstr>
      <vt:lpstr>Suitability Map and Criteria</vt:lpstr>
      <vt:lpstr>Macro Analysis Results</vt:lpstr>
      <vt:lpstr>Parcels Containing Suitability</vt:lpstr>
      <vt:lpstr>Macro Analysis Results</vt:lpstr>
      <vt:lpstr>Table</vt:lpstr>
      <vt:lpstr>Micro Analysis Results</vt:lpstr>
      <vt:lpstr>Discussion</vt:lpstr>
    </vt:vector>
  </TitlesOfParts>
  <Company>Texas State University-San Marcos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pr1055</dc:creator>
  <cp:lastModifiedBy>Jared</cp:lastModifiedBy>
  <cp:revision>42</cp:revision>
  <dcterms:created xsi:type="dcterms:W3CDTF">2008-12-08T00:37:35Z</dcterms:created>
  <dcterms:modified xsi:type="dcterms:W3CDTF">2008-12-10T06:02:44Z</dcterms:modified>
</cp:coreProperties>
</file>